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13" r:id="rId3"/>
    <p:sldId id="257" r:id="rId4"/>
    <p:sldId id="259" r:id="rId5"/>
    <p:sldId id="260" r:id="rId6"/>
    <p:sldId id="309" r:id="rId7"/>
    <p:sldId id="261" r:id="rId8"/>
    <p:sldId id="263" r:id="rId9"/>
    <p:sldId id="262" r:id="rId10"/>
    <p:sldId id="297" r:id="rId11"/>
    <p:sldId id="308" r:id="rId12"/>
    <p:sldId id="264" r:id="rId13"/>
    <p:sldId id="314" r:id="rId14"/>
    <p:sldId id="265" r:id="rId15"/>
    <p:sldId id="310" r:id="rId16"/>
    <p:sldId id="294" r:id="rId17"/>
    <p:sldId id="266" r:id="rId18"/>
    <p:sldId id="301" r:id="rId19"/>
    <p:sldId id="267" r:id="rId20"/>
    <p:sldId id="268" r:id="rId21"/>
    <p:sldId id="295" r:id="rId22"/>
    <p:sldId id="296" r:id="rId23"/>
    <p:sldId id="299" r:id="rId24"/>
    <p:sldId id="270" r:id="rId25"/>
    <p:sldId id="271" r:id="rId26"/>
    <p:sldId id="272" r:id="rId27"/>
    <p:sldId id="300" r:id="rId28"/>
    <p:sldId id="293" r:id="rId29"/>
    <p:sldId id="273" r:id="rId30"/>
    <p:sldId id="274" r:id="rId31"/>
    <p:sldId id="275" r:id="rId32"/>
    <p:sldId id="277" r:id="rId33"/>
    <p:sldId id="278" r:id="rId34"/>
    <p:sldId id="279" r:id="rId35"/>
    <p:sldId id="290" r:id="rId36"/>
    <p:sldId id="291" r:id="rId37"/>
    <p:sldId id="281" r:id="rId38"/>
    <p:sldId id="282" r:id="rId39"/>
    <p:sldId id="303" r:id="rId40"/>
    <p:sldId id="283" r:id="rId41"/>
    <p:sldId id="284" r:id="rId42"/>
    <p:sldId id="304" r:id="rId43"/>
    <p:sldId id="305" r:id="rId44"/>
    <p:sldId id="306" r:id="rId45"/>
    <p:sldId id="285" r:id="rId46"/>
    <p:sldId id="307" r:id="rId47"/>
    <p:sldId id="286" r:id="rId48"/>
    <p:sldId id="287" r:id="rId49"/>
    <p:sldId id="288" r:id="rId50"/>
    <p:sldId id="28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728" autoAdjust="0"/>
  </p:normalViewPr>
  <p:slideViewPr>
    <p:cSldViewPr snapToGrid="0" snapToObjects="1">
      <p:cViewPr varScale="1">
        <p:scale>
          <a:sx n="111" d="100"/>
          <a:sy n="111" d="100"/>
        </p:scale>
        <p:origin x="16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21.07.2015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21.07.2015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21.07.2015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21.07.2015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21.07.2015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21.07.2015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21.07.2015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21.07.2015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21.07.2015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21.07.2015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21.07.2015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21.07.2015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agershun@gmail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903" y="1847490"/>
            <a:ext cx="5080000" cy="147002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Как написать компилятор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smtClean="0"/>
              <a:t>за 15 минут?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4687" y="3849117"/>
            <a:ext cx="3975100" cy="1332841"/>
          </a:xfrm>
        </p:spPr>
        <p:txBody>
          <a:bodyPr/>
          <a:lstStyle/>
          <a:p>
            <a:r>
              <a:rPr lang="ru-RU" dirty="0" smtClean="0"/>
              <a:t>Андрей </a:t>
            </a:r>
            <a:r>
              <a:rPr lang="ru-RU" dirty="0" smtClean="0"/>
              <a:t>Гершун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AlaSQL</a:t>
            </a:r>
            <a:endParaRPr lang="ru-RU" dirty="0" smtClean="0"/>
          </a:p>
        </p:txBody>
      </p:sp>
      <p:pic>
        <p:nvPicPr>
          <p:cNvPr id="1026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22885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4 6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сложение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умножение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1|2 -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8 12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скобки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2 2 -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функция размера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6" y="271488"/>
            <a:ext cx="6715425" cy="2288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9138"/>
            <a:ext cx="3668862" cy="3668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8773" y="3294019"/>
            <a:ext cx="127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Zach </a:t>
            </a:r>
            <a:r>
              <a:rPr lang="en-US" b="1" dirty="0" smtClean="0">
                <a:solidFill>
                  <a:schemeClr val="bg1"/>
                </a:solidFill>
              </a:rPr>
              <a:t>Carter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</a:t>
            </a:r>
            <a:r>
              <a:rPr lang="en-US" dirty="0" err="1" smtClean="0">
                <a:solidFill>
                  <a:schemeClr val="bg1"/>
                </a:solidFill>
              </a:rPr>
              <a:t>Jison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3028" y="2822966"/>
            <a:ext cx="35473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Jison</a:t>
            </a:r>
            <a:endParaRPr lang="en-US" sz="2800" dirty="0" smtClean="0"/>
          </a:p>
          <a:p>
            <a:endParaRPr lang="en-US" sz="2800" dirty="0"/>
          </a:p>
          <a:p>
            <a:r>
              <a:rPr lang="ru-RU" sz="2800" dirty="0" smtClean="0"/>
              <a:t>Альтернативы: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PEG.js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ALTNR/4</a:t>
            </a:r>
            <a:endParaRPr lang="ru-RU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matrix0.jison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А. Вспомогательный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Б. 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файла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В. Приоритеты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Г. Грамматические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правила 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>
                <a:solidFill>
                  <a:srgbClr val="00B0F0"/>
                </a:solidFill>
              </a:rPr>
              <a:t>PRINT</a:t>
            </a:r>
            <a:endParaRPr lang="ru-RU" dirty="0" smtClean="0"/>
          </a:p>
          <a:p>
            <a:r>
              <a:rPr lang="ru-RU" dirty="0" smtClean="0"/>
              <a:t>Конец файла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&lt;&lt;EOF&gt;&gt;</a:t>
            </a:r>
            <a:endParaRPr lang="ru-RU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3689752"/>
            <a:ext cx="8928339" cy="1135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Описываем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2381"/>
            <a:ext cx="8229600" cy="328378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Бритва Оккама: 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: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от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до конца строки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is-IS" sz="2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96" y="3370658"/>
            <a:ext cx="2462502" cy="3280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927850" y="6281633"/>
            <a:ext cx="192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William of </a:t>
            </a:r>
            <a:r>
              <a:rPr lang="en-US" b="1" dirty="0" err="1" smtClean="0">
                <a:solidFill>
                  <a:schemeClr val="bg1"/>
                </a:solidFill>
              </a:rPr>
              <a:t>Okka</a:t>
            </a:r>
            <a:r>
              <a:rPr lang="en-US" b="1" dirty="0" err="1">
                <a:solidFill>
                  <a:schemeClr val="bg1"/>
                </a:solidFill>
              </a:rPr>
              <a:t>m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'PRINT’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 TO'</a:t>
            </a:r>
            <a:r>
              <a:rPr lang="en-US" dirty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Синонимы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’GOTO'</a:t>
            </a:r>
            <a:r>
              <a:rPr lang="en-US" dirty="0" smtClean="0">
                <a:latin typeface="Consolas"/>
                <a:cs typeface="Consolas"/>
              </a:rPr>
              <a:t>						</a:t>
            </a:r>
            <a:r>
              <a:rPr lang="en-US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mtClean="0">
                <a:latin typeface="Consolas"/>
                <a:cs typeface="Consolas"/>
              </a:rPr>
              <a:t> ’GOTO'</a:t>
            </a: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42252"/>
            <a:ext cx="8229600" cy="2871847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Зачем кому-то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нужны </a:t>
            </a:r>
            <a:br>
              <a:rPr lang="ru-RU" dirty="0" smtClean="0"/>
            </a:br>
            <a:r>
              <a:rPr lang="ru-RU" dirty="0"/>
              <a:t>еще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языки </a:t>
            </a:r>
            <a:br>
              <a:rPr lang="ru-RU" dirty="0" smtClean="0"/>
            </a:br>
            <a:r>
              <a:rPr lang="ru-RU" dirty="0" smtClean="0"/>
              <a:t>кроме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JavaScript?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4495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8949" y="5061584"/>
            <a:ext cx="362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Benjamin Lee </a:t>
            </a:r>
            <a:r>
              <a:rPr lang="en-US" b="1" dirty="0" smtClean="0">
                <a:solidFill>
                  <a:schemeClr val="bg1"/>
                </a:solidFill>
              </a:rPr>
              <a:t>Whorf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гипотезы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лингвистической относительности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(категории языка определяют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категории мышления)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0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'+'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'PLUS'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'*'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'('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'LPAR'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')'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'RPAR'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'|'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'PALKA'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\'	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'STRIH'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'='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'EQ</a:t>
            </a:r>
            <a:r>
              <a:rPr lang="en-US" dirty="0" smtClean="0">
                <a:latin typeface="Consolas"/>
                <a:cs typeface="Consolas"/>
              </a:rPr>
              <a:t>'</a:t>
            </a:r>
            <a:endParaRPr lang="fr-FR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5727940" y="5673980"/>
            <a:ext cx="1932317" cy="90436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6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</a:t>
            </a:r>
            <a:r>
              <a:rPr lang="en-US" dirty="0" smtClean="0"/>
              <a:t> </a:t>
            </a:r>
            <a:r>
              <a:rPr lang="ru-RU" dirty="0" smtClean="0"/>
              <a:t>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70C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 matrix1.jison</a:t>
            </a:r>
            <a:endParaRPr lang="ru-RU" dirty="0" smtClean="0">
              <a:solidFill>
                <a:srgbClr val="0070C0"/>
              </a:solidFill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39030" cy="1143000"/>
          </a:xfrm>
        </p:spPr>
        <p:txBody>
          <a:bodyPr/>
          <a:lstStyle/>
          <a:p>
            <a:r>
              <a:rPr lang="ru-RU" dirty="0" smtClean="0"/>
              <a:t>Теперь </a:t>
            </a:r>
            <a:r>
              <a:rPr lang="ru-RU" dirty="0" smtClean="0"/>
              <a:t>грамматика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088"/>
            <a:ext cx="8229600" cy="4920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570" y="3375947"/>
            <a:ext cx="2622429" cy="349520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70" y="-4768"/>
            <a:ext cx="2622430" cy="3440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7449" y="3065910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 smtClean="0">
                <a:solidFill>
                  <a:schemeClr val="bg1"/>
                </a:solidFill>
              </a:rPr>
              <a:t>John </a:t>
            </a:r>
            <a:r>
              <a:rPr lang="en-US" b="1" dirty="0" smtClean="0">
                <a:solidFill>
                  <a:schemeClr val="bg1"/>
                </a:solidFill>
              </a:rPr>
              <a:t>Backus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7998" y="6477661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Peter </a:t>
            </a:r>
            <a:r>
              <a:rPr lang="en-US" b="1" dirty="0" err="1" smtClean="0">
                <a:solidFill>
                  <a:schemeClr val="bg1"/>
                </a:solidFill>
              </a:rPr>
              <a:t>Naur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LITERAL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SHTRIH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Пример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1 2 3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9" t="47435" r="23936" b="3225"/>
          <a:stretch/>
        </p:blipFill>
        <p:spPr>
          <a:xfrm>
            <a:off x="4648200" y="2567153"/>
            <a:ext cx="4191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</a:t>
            </a:r>
            <a:r>
              <a:rPr lang="en-US" dirty="0" smtClean="0">
                <a:latin typeface="Consolas"/>
                <a:cs typeface="Consolas"/>
              </a:rPr>
              <a:t>PLUS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1 + 2 + 3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</a:t>
            </a:r>
            <a:r>
              <a:rPr lang="en-US" dirty="0" smtClean="0">
                <a:latin typeface="Consolas"/>
                <a:cs typeface="Consolas"/>
              </a:rPr>
              <a:t>STAR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 + 2 *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</a:t>
            </a:r>
            <a:r>
              <a:rPr lang="en-US" dirty="0" smtClean="0">
                <a:latin typeface="Consolas"/>
                <a:cs typeface="Consolas"/>
              </a:rPr>
              <a:t>STRIH</a:t>
            </a: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2 * 3 4'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 2:дерево разбора</a:t>
            </a:r>
            <a:br>
              <a:rPr lang="ru-RU" dirty="0" smtClean="0"/>
            </a:br>
            <a:r>
              <a:rPr lang="en-US" dirty="0" smtClean="0">
                <a:latin typeface="Consolas"/>
                <a:cs typeface="Consolas"/>
              </a:rPr>
              <a:t>a = 1 2 3'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08068"/>
            <a:ext cx="8686800" cy="53499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 matrix2.jison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node matrix2.js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B0F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ничего 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Инструменты</a:t>
            </a:r>
            <a:endParaRPr lang="ru-RU" dirty="0" smtClean="0"/>
          </a:p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Орфография: Поосторожней с лексикой!</a:t>
            </a:r>
          </a:p>
          <a:p>
            <a:r>
              <a:rPr lang="ru-RU" dirty="0" smtClean="0"/>
              <a:t>Грамматика: </a:t>
            </a:r>
            <a:r>
              <a:rPr lang="ru-RU" dirty="0"/>
              <a:t>П</a:t>
            </a:r>
            <a:r>
              <a:rPr lang="ru-RU" dirty="0" smtClean="0"/>
              <a:t>ишем правильно!</a:t>
            </a:r>
          </a:p>
          <a:p>
            <a:r>
              <a:rPr lang="ru-RU" dirty="0" smtClean="0"/>
              <a:t>Семантика: И что тут понаписано?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 интерпретировать (</a:t>
            </a:r>
            <a:r>
              <a:rPr lang="en-US" dirty="0" smtClean="0"/>
              <a:t>run-time library MATRIX)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Операторы</a:t>
            </a:r>
          </a:p>
          <a:p>
            <a:pPr lvl="1"/>
            <a:r>
              <a:rPr lang="en-US" dirty="0" err="1" smtClean="0"/>
              <a:t>MATRIX.print</a:t>
            </a:r>
            <a:r>
              <a:rPr lang="en-US" dirty="0" smtClean="0"/>
              <a:t>()</a:t>
            </a:r>
          </a:p>
          <a:p>
            <a:r>
              <a:rPr lang="ru-RU" dirty="0" smtClean="0"/>
              <a:t>Операции</a:t>
            </a:r>
          </a:p>
          <a:p>
            <a:pPr lvl="1"/>
            <a:r>
              <a:rPr lang="en-US" dirty="0" err="1"/>
              <a:t>MATRIX.add</a:t>
            </a:r>
            <a:r>
              <a:rPr lang="en-US" dirty="0" smtClean="0"/>
              <a:t>(), </a:t>
            </a:r>
            <a:r>
              <a:rPr lang="en-US" dirty="0" err="1"/>
              <a:t>MATRIX.multiply</a:t>
            </a:r>
            <a:r>
              <a:rPr lang="en-US" dirty="0" smtClean="0"/>
              <a:t>(), </a:t>
            </a:r>
            <a:r>
              <a:rPr lang="en-US" dirty="0" err="1"/>
              <a:t>MATRIX.transpose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Функции</a:t>
            </a:r>
            <a:endParaRPr lang="en-US" dirty="0" smtClean="0"/>
          </a:p>
          <a:p>
            <a:pPr lvl="1"/>
            <a:r>
              <a:rPr lang="en-US" dirty="0" err="1"/>
              <a:t>MATRIX.fn</a:t>
            </a:r>
            <a:r>
              <a:rPr lang="en-US" dirty="0"/>
              <a:t> </a:t>
            </a:r>
            <a:r>
              <a:rPr lang="en-US" dirty="0" smtClean="0"/>
              <a:t>= {};</a:t>
            </a:r>
          </a:p>
          <a:p>
            <a:pPr lvl="1"/>
            <a:r>
              <a:rPr lang="en-US" dirty="0" err="1"/>
              <a:t>MATRIX.fn.size</a:t>
            </a:r>
            <a:r>
              <a:rPr lang="en-US" dirty="0"/>
              <a:t> </a:t>
            </a:r>
            <a:r>
              <a:rPr lang="en-US" dirty="0" smtClean="0"/>
              <a:t>= function(matrix) {…}</a:t>
            </a:r>
          </a:p>
          <a:p>
            <a:r>
              <a:rPr lang="ru-RU" dirty="0" smtClean="0"/>
              <a:t>Переменные</a:t>
            </a:r>
          </a:p>
          <a:p>
            <a:pPr lvl="1"/>
            <a:r>
              <a:rPr lang="en-US" dirty="0" err="1"/>
              <a:t>MATRIX.mem</a:t>
            </a:r>
            <a:r>
              <a:rPr lang="en-US" dirty="0"/>
              <a:t> </a:t>
            </a:r>
            <a:r>
              <a:rPr lang="en-US" dirty="0" smtClean="0"/>
              <a:t>= {};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 Лексема1 Лексема2 Лексема3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{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$$ - </a:t>
            </a:r>
            <a:r>
              <a:rPr lang="ru-RU" dirty="0" smtClean="0">
                <a:latin typeface="Consolas"/>
                <a:cs typeface="Consolas"/>
              </a:rPr>
              <a:t>возвращаемая переменная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 $1, $2…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ru-RU" dirty="0" smtClean="0">
                <a:latin typeface="Consolas"/>
                <a:cs typeface="Consolas"/>
              </a:rPr>
              <a:t> лексемы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Print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: PRINT Expression 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{ </a:t>
            </a:r>
            <a:r>
              <a:rPr lang="en-US" sz="2400" dirty="0" err="1" smtClean="0">
                <a:latin typeface="Consolas"/>
                <a:cs typeface="Consolas"/>
              </a:rPr>
              <a:t>MATRIX.print</a:t>
            </a:r>
            <a:r>
              <a:rPr lang="en-US" sz="2400" dirty="0" smtClean="0">
                <a:latin typeface="Consolas"/>
                <a:cs typeface="Consolas"/>
              </a:rPr>
              <a:t>($</a:t>
            </a:r>
            <a:r>
              <a:rPr lang="ru-RU" sz="2400" dirty="0" smtClean="0">
                <a:latin typeface="Consolas"/>
                <a:cs typeface="Consolas"/>
              </a:rPr>
              <a:t>2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  <a:r>
              <a:rPr lang="en-US" sz="2400" dirty="0">
                <a:latin typeface="Consolas"/>
                <a:cs typeface="Consolas"/>
              </a:rPr>
              <a:t>;</a:t>
            </a:r>
            <a:r>
              <a:rPr lang="en-US" sz="2400" dirty="0" smtClean="0">
                <a:latin typeface="Consolas"/>
                <a:cs typeface="Consolas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MATRIX = 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print: 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(m)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		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m.map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(r){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	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r.join</a:t>
            </a:r>
            <a:r>
              <a:rPr lang="en-US" sz="2400" dirty="0" smtClean="0">
                <a:latin typeface="Consolas"/>
                <a:cs typeface="Consolas"/>
              </a:rPr>
              <a:t>('\t');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}).join('\n'));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};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просто возьмем: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MATRIX.mem.a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1 2 3 | 4 5 6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(1 + 2)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+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MATRIX.add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MATRIX.multiply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A'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MATRIX.transpose</a:t>
            </a:r>
            <a:r>
              <a:rPr lang="en-US" dirty="0" smtClean="0">
                <a:latin typeface="Consolas"/>
                <a:cs typeface="Consolas"/>
              </a:rPr>
              <a:t>($1,$2);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s-IS" dirty="0" smtClean="0">
                <a:solidFill>
                  <a:srgbClr val="FF6600"/>
                </a:solidFill>
                <a:latin typeface="Consolas"/>
                <a:cs typeface="Consolas"/>
              </a:rPr>
              <a:t>/* size(A) */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| LITERAL LPAR Expression RPAR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		{ $$ = MATRIX.fn[$1]($3); }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Мы можем расширить список функций:</a:t>
            </a:r>
            <a:endParaRPr lang="en-US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fn.one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=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dirty="0" smtClean="0">
                <a:latin typeface="Consolas"/>
                <a:cs typeface="Consolas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[[1]];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все!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Интерпретатор готов!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49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pPr lvl="1"/>
            <a:r>
              <a:rPr lang="ru-RU" dirty="0" smtClean="0"/>
              <a:t>Выделение из потока </a:t>
            </a:r>
            <a:r>
              <a:rPr lang="ru-RU" strike="sngStrike" dirty="0" smtClean="0"/>
              <a:t>сознания</a:t>
            </a:r>
            <a:r>
              <a:rPr lang="ru-RU" dirty="0" smtClean="0"/>
              <a:t> символов слов – лексем</a:t>
            </a:r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pPr lvl="1"/>
            <a:r>
              <a:rPr lang="ru-RU" dirty="0" smtClean="0"/>
              <a:t>Определение </a:t>
            </a:r>
            <a:r>
              <a:rPr lang="ru-RU" dirty="0" smtClean="0"/>
              <a:t>предложения из слов</a:t>
            </a:r>
          </a:p>
          <a:p>
            <a:pPr lvl="1"/>
            <a:r>
              <a:rPr lang="ru-RU" dirty="0" smtClean="0"/>
              <a:t>Построение </a:t>
            </a:r>
            <a:r>
              <a:rPr lang="en-US" dirty="0" smtClean="0"/>
              <a:t>AST</a:t>
            </a:r>
            <a:endParaRPr lang="ru-RU" dirty="0" smtClean="0"/>
          </a:p>
          <a:p>
            <a:r>
              <a:rPr lang="ru-RU" dirty="0" smtClean="0"/>
              <a:t>Интерпретатор</a:t>
            </a:r>
          </a:p>
          <a:p>
            <a:pPr lvl="1"/>
            <a:r>
              <a:rPr lang="ru-RU" dirty="0" smtClean="0"/>
              <a:t>Выполнение «на лету» - синхронный перевод</a:t>
            </a:r>
          </a:p>
          <a:p>
            <a:r>
              <a:rPr lang="ru-RU" dirty="0" smtClean="0"/>
              <a:t>Компилятор</a:t>
            </a:r>
            <a:endParaRPr lang="en-US" dirty="0" smtClean="0"/>
          </a:p>
          <a:p>
            <a:pPr lvl="1"/>
            <a:r>
              <a:rPr lang="ru-RU" dirty="0" smtClean="0"/>
              <a:t>Оптимизация </a:t>
            </a:r>
            <a:r>
              <a:rPr lang="en-US" dirty="0" smtClean="0"/>
              <a:t>AST</a:t>
            </a:r>
            <a:endParaRPr lang="ru-RU" dirty="0" smtClean="0"/>
          </a:p>
          <a:p>
            <a:pPr lvl="1"/>
            <a:r>
              <a:rPr lang="ru-RU" dirty="0" smtClean="0"/>
              <a:t>Генерация кода (на основе </a:t>
            </a:r>
            <a:r>
              <a:rPr lang="en-US" dirty="0" smtClean="0"/>
              <a:t>AST)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9500" y="0"/>
            <a:ext cx="3175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5" y="6033184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Кофе-брейк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node 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  <a:r>
              <a:rPr lang="en-US" dirty="0" smtClean="0">
                <a:latin typeface="Consolas"/>
                <a:cs typeface="Consolas"/>
              </a:rPr>
              <a:t>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Возвращает строку кода на </a:t>
            </a:r>
            <a:r>
              <a:rPr lang="en-US" sz="2800" dirty="0" smtClean="0"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$$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('+$1+','+$3+')'; }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функцию </a:t>
            </a:r>
            <a:r>
              <a:rPr lang="en-US" dirty="0" smtClean="0">
                <a:latin typeface="Consolas"/>
                <a:cs typeface="Consolas"/>
              </a:rPr>
              <a:t>JS: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MATRIX = this;’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+$1.join(';'))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.bind(MATRIX);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 = require('./matrix4.js');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=”matrix4.js"&gt;&lt;/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Определить лексемы</a:t>
            </a:r>
          </a:p>
          <a:p>
            <a:r>
              <a:rPr lang="ru-RU" dirty="0" smtClean="0"/>
              <a:t>Определить правила</a:t>
            </a:r>
          </a:p>
          <a:p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идти дальше?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Автоматы</a:t>
            </a:r>
          </a:p>
          <a:p>
            <a:r>
              <a:rPr lang="ru-RU" dirty="0" smtClean="0"/>
              <a:t>Грамматики </a:t>
            </a:r>
            <a:r>
              <a:rPr lang="en-US" dirty="0" smtClean="0"/>
              <a:t>LALR(1) </a:t>
            </a:r>
            <a:r>
              <a:rPr lang="ru-RU" dirty="0" smtClean="0"/>
              <a:t>и т.д.</a:t>
            </a:r>
          </a:p>
          <a:p>
            <a:r>
              <a:rPr lang="en-US" dirty="0" smtClean="0"/>
              <a:t>AST</a:t>
            </a:r>
          </a:p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err="1" smtClean="0"/>
              <a:t>Jison</a:t>
            </a:r>
            <a:r>
              <a:rPr lang="en-US" dirty="0" smtClean="0"/>
              <a:t>/</a:t>
            </a:r>
            <a:r>
              <a:rPr lang="en-US" dirty="0" err="1" smtClean="0"/>
              <a:t>PEG.js</a:t>
            </a:r>
            <a:r>
              <a:rPr lang="en-US" dirty="0" smtClean="0"/>
              <a:t>/Bison…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/>
              <a:t>6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для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Генераторы </a:t>
            </a:r>
            <a:r>
              <a:rPr lang="ru-RU" dirty="0" err="1" smtClean="0"/>
              <a:t>парсеров</a:t>
            </a:r>
            <a:endParaRPr lang="en-US" dirty="0" smtClean="0"/>
          </a:p>
          <a:p>
            <a:r>
              <a:rPr lang="en-US" dirty="0" err="1" smtClean="0"/>
              <a:t>PEG.js</a:t>
            </a:r>
            <a:endParaRPr lang="en-US" dirty="0" smtClean="0"/>
          </a:p>
          <a:p>
            <a:r>
              <a:rPr lang="en-US" dirty="0" smtClean="0"/>
              <a:t>ALTNR/4</a:t>
            </a:r>
            <a:endParaRPr lang="ru-RU" dirty="0" smtClean="0"/>
          </a:p>
          <a:p>
            <a:r>
              <a:rPr lang="en-US" dirty="0" err="1" smtClean="0"/>
              <a:t>Jison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Можно </a:t>
            </a:r>
            <a:r>
              <a:rPr lang="ru-RU" dirty="0"/>
              <a:t>написать самому</a:t>
            </a:r>
            <a:r>
              <a:rPr lang="ru-RU" dirty="0" smtClean="0"/>
              <a:t>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619" y="2878969"/>
            <a:ext cx="4561181" cy="15542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288657" y="5262113"/>
            <a:ext cx="1966822" cy="139747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9700" y="4990068"/>
            <a:ext cx="6096000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CFFCC"/>
                </a:solidFill>
              </a:rPr>
              <a:t/>
            </a:r>
            <a:br>
              <a:rPr lang="en-US" dirty="0" smtClean="0">
                <a:solidFill>
                  <a:srgbClr val="CCFFCC"/>
                </a:solidFill>
              </a:rPr>
            </a:br>
            <a:r>
              <a:rPr lang="ru-RU" sz="2400" dirty="0" smtClean="0">
                <a:solidFill>
                  <a:srgbClr val="CCFFCC"/>
                </a:solidFill>
              </a:rPr>
              <a:t>Андрей Гершун </a:t>
            </a:r>
            <a:r>
              <a:rPr lang="en-US" sz="2400" dirty="0" smtClean="0">
                <a:solidFill>
                  <a:srgbClr val="CCFFCC"/>
                </a:solidFill>
                <a:hlinkClick r:id="rId3"/>
              </a:rPr>
              <a:t>agershun@gmail.com</a:t>
            </a:r>
            <a:endParaRPr lang="en-US" sz="2400" dirty="0" smtClean="0">
              <a:solidFill>
                <a:srgbClr val="CCFFCC"/>
              </a:solidFill>
            </a:endParaRPr>
          </a:p>
          <a:p>
            <a:pPr algn="ctr"/>
            <a:endParaRPr lang="en-US" sz="2400" dirty="0">
              <a:solidFill>
                <a:srgbClr val="CCFFCC"/>
              </a:solidFill>
            </a:endParaRPr>
          </a:p>
          <a:p>
            <a:pPr algn="ctr"/>
            <a:r>
              <a:rPr lang="en-US" sz="2400" dirty="0" smtClean="0">
                <a:solidFill>
                  <a:srgbClr val="CCFFCC"/>
                </a:solidFill>
              </a:rPr>
              <a:t>http://</a:t>
            </a:r>
            <a:r>
              <a:rPr lang="en-US" sz="2400" dirty="0" err="1" smtClean="0">
                <a:solidFill>
                  <a:srgbClr val="CCFFCC"/>
                </a:solidFill>
              </a:rPr>
              <a:t>github.com</a:t>
            </a:r>
            <a:r>
              <a:rPr lang="en-US" sz="2400" dirty="0" smtClean="0">
                <a:solidFill>
                  <a:srgbClr val="CCFFCC"/>
                </a:solidFill>
              </a:rPr>
              <a:t>/</a:t>
            </a:r>
            <a:r>
              <a:rPr lang="en-US" sz="2400" dirty="0" err="1" smtClean="0">
                <a:solidFill>
                  <a:srgbClr val="CCFFCC"/>
                </a:solidFill>
              </a:rPr>
              <a:t>agershun</a:t>
            </a:r>
            <a:r>
              <a:rPr lang="en-US" sz="2400" dirty="0" smtClean="0">
                <a:solidFill>
                  <a:srgbClr val="CCFFCC"/>
                </a:solidFill>
              </a:rPr>
              <a:t>/matrix</a:t>
            </a:r>
            <a:br>
              <a:rPr lang="en-US" sz="2400" dirty="0" smtClean="0">
                <a:solidFill>
                  <a:srgbClr val="CCFFCC"/>
                </a:solidFill>
              </a:rPr>
            </a:br>
            <a:endParaRPr lang="en-US" sz="24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"/>
            <a:ext cx="8229600" cy="4525963"/>
          </a:xfrm>
        </p:spPr>
        <p:txBody>
          <a:bodyPr/>
          <a:lstStyle/>
          <a:p>
            <a:r>
              <a:rPr lang="ru-RU" dirty="0" smtClean="0"/>
              <a:t>Язык для учеников старших классов для выполнения домашних заданий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b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A </a:t>
            </a:r>
            <a:r>
              <a:rPr lang="en-US" dirty="0" smtClean="0">
                <a:latin typeface="Consolas"/>
                <a:cs typeface="Consolas"/>
              </a:rPr>
              <a:t>= 1 2 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PRINT</a:t>
            </a:r>
            <a:r>
              <a:rPr lang="en-US" dirty="0" smtClean="0">
                <a:latin typeface="Consolas"/>
                <a:cs typeface="Consolas"/>
              </a:rPr>
              <a:t>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						// число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3 4 			// вектор-строка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вектор-столбец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матрица</a:t>
            </a:r>
            <a:r>
              <a:rPr lang="en-US" dirty="0" smtClean="0">
                <a:latin typeface="Consolas"/>
                <a:cs typeface="Consolas"/>
              </a:rPr>
              <a:t> 2x2</a:t>
            </a: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673</Words>
  <Application>Microsoft Office PowerPoint</Application>
  <PresentationFormat>Экран (4:3)</PresentationFormat>
  <Paragraphs>417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Office Theme</vt:lpstr>
      <vt:lpstr>Как написать компилятор  за 15 минут?</vt:lpstr>
      <vt:lpstr>Зачем кому-то  нужны  еще  языки  кроме  JavaScript?</vt:lpstr>
      <vt:lpstr>Содержание</vt:lpstr>
      <vt:lpstr>Как происходит процесс  понимания и выполнения?</vt:lpstr>
      <vt:lpstr>Инструменты для JavaScript</vt:lpstr>
      <vt:lpstr>Презентация PowerPoint</vt:lpstr>
      <vt:lpstr>Презентация PowerPoint</vt:lpstr>
      <vt:lpstr>Пример программы на MATRIX</vt:lpstr>
      <vt:lpstr>Примитивы</vt:lpstr>
      <vt:lpstr>Операции МАТRIX</vt:lpstr>
      <vt:lpstr>Презентация PowerPoint</vt:lpstr>
      <vt:lpstr>Структура файла  с грамматикой (matrix0.jison)</vt:lpstr>
      <vt:lpstr>Структура файла (продолжение)</vt:lpstr>
      <vt:lpstr>Слова языка</vt:lpstr>
      <vt:lpstr>Как работает лексер?</vt:lpstr>
      <vt:lpstr>Описываем лексемы</vt:lpstr>
      <vt:lpstr>Бритва Оккама: Отсекаем все ненужное: комментарии и пробелы</vt:lpstr>
      <vt:lpstr>Ключевые слова</vt:lpstr>
      <vt:lpstr>Числа и литералы (после ключевых слов!)</vt:lpstr>
      <vt:lpstr>Знаки</vt:lpstr>
      <vt:lpstr>Немного магии  (служебные лексемы)</vt:lpstr>
      <vt:lpstr>Кофе-брейк 1:  Что выдает на выходе лексер?</vt:lpstr>
      <vt:lpstr>Теперь грамматика!</vt:lpstr>
      <vt:lpstr>Описываем операторы</vt:lpstr>
      <vt:lpstr>Выражения</vt:lpstr>
      <vt:lpstr>Матрицы</vt:lpstr>
      <vt:lpstr>Приоритеты операций</vt:lpstr>
      <vt:lpstr>Кофе-брейк 2:дерево разбора a = 1 2 3'</vt:lpstr>
      <vt:lpstr>Пора уже что-то делать!</vt:lpstr>
      <vt:lpstr>Подготовимся интерпретировать (run-time library MATRIX)</vt:lpstr>
      <vt:lpstr>Добавляем семантику:  подставляем лексемы</vt:lpstr>
      <vt:lpstr>Начнем с печати!</vt:lpstr>
      <vt:lpstr>Присваивание переменной</vt:lpstr>
      <vt:lpstr>Выражение</vt:lpstr>
      <vt:lpstr>Операции</vt:lpstr>
      <vt:lpstr>Функции</vt:lpstr>
      <vt:lpstr>Матрица</vt:lpstr>
      <vt:lpstr> Строки и столбцы матрицы</vt:lpstr>
      <vt:lpstr>И все!</vt:lpstr>
      <vt:lpstr>Кофе-брейк 3: Настоящий запуск!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В браузере</vt:lpstr>
      <vt:lpstr>Итак, для интерпретатора/компилятора нужно:</vt:lpstr>
      <vt:lpstr>Куда идти дальше?</vt:lpstr>
      <vt:lpstr>Хотите написать свой ES6?</vt:lpstr>
      <vt:lpstr>Презентация PowerPoint</vt:lpstr>
    </vt:vector>
  </TitlesOfParts>
  <Company>Alfina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Андрей Гершун</cp:lastModifiedBy>
  <cp:revision>308</cp:revision>
  <dcterms:created xsi:type="dcterms:W3CDTF">2015-06-13T03:15:08Z</dcterms:created>
  <dcterms:modified xsi:type="dcterms:W3CDTF">2015-07-21T16:02:44Z</dcterms:modified>
</cp:coreProperties>
</file>